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0.svg" ContentType="image/svg+xml"/>
  <Override PartName="/ppt/media/image12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Outfit Medium" pitchFamily="34" charset="0"/>
      <p:regular r:id="rId17"/>
    </p:embeddedFont>
    <p:embeddedFont>
      <p:font typeface="Outfit Medium" pitchFamily="34" charset="-122"/>
      <p:regular r:id="rId18"/>
    </p:embeddedFont>
    <p:embeddedFont>
      <p:font typeface="Outfit Medium" pitchFamily="34" charset="-120"/>
      <p:regular r:id="rId19"/>
    </p:embeddedFont>
    <p:embeddedFont>
      <p:font typeface="IBM Plex Sans" panose="020B0803050203000203" pitchFamily="34" charset="0"/>
      <p:bold r:id="rId20"/>
    </p:embeddedFont>
    <p:embeddedFont>
      <p:font typeface="IBM Plex Sans" panose="020B0803050203000203" pitchFamily="34" charset="-122"/>
      <p:bold r:id="rId21"/>
    </p:embeddedFont>
    <p:embeddedFont>
      <p:font typeface="IBM Plex Sans" panose="020B0803050203000203" pitchFamily="34" charset="-120"/>
      <p:bold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image" Target="../media/image12.svg"/><Relationship Id="rId7" Type="http://schemas.openxmlformats.org/officeDocument/2006/relationships/image" Target="../media/image11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0" Type="http://schemas.openxmlformats.org/officeDocument/2006/relationships/notesSlide" Target="../notesSlides/notesSlide3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Flight Booking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End-to-End Booking Simulation using Django &amp; PostgreSQL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Developer:</a:t>
            </a: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 Ronak Sharma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Tech Stack:</a:t>
            </a: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 Django | PostgreSQL | HTML | CSS | JavaScript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4707" y="404336"/>
            <a:ext cx="5698807" cy="4595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Conclusion &amp; Future Enhancements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14707" y="1231463"/>
            <a:ext cx="2205871" cy="2757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Project Success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514707" y="1654254"/>
            <a:ext cx="7319129" cy="4705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Successfully implemented a comprehensive flight booking simulation that demonstrates enterprise-level software development capabilities, from database design to user-facing features.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14707" y="2271832"/>
            <a:ext cx="2205871" cy="2757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Future Roadmap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514707" y="2791004"/>
            <a:ext cx="73462" cy="73462"/>
          </a:xfrm>
          <a:prstGeom prst="roundRect">
            <a:avLst>
              <a:gd name="adj" fmla="val 622363"/>
            </a:avLst>
          </a:prstGeom>
          <a:solidFill>
            <a:srgbClr val="A2B9F9"/>
          </a:solidFill>
        </p:spPr>
      </p:sp>
      <p:sp>
        <p:nvSpPr>
          <p:cNvPr id="7" name="Text 5"/>
          <p:cNvSpPr/>
          <p:nvPr/>
        </p:nvSpPr>
        <p:spPr>
          <a:xfrm>
            <a:off x="735211" y="2712958"/>
            <a:ext cx="2471380" cy="2297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Payment Gateway Integration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35211" y="3089791"/>
            <a:ext cx="7098625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Connect with real payment processors like Stripe or PayPal for live transactions</a:t>
            </a:r>
            <a:endParaRPr lang="en-US" sz="1150" dirty="0"/>
          </a:p>
        </p:txBody>
      </p:sp>
      <p:sp>
        <p:nvSpPr>
          <p:cNvPr id="9" name="Shape 7"/>
          <p:cNvSpPr/>
          <p:nvPr/>
        </p:nvSpPr>
        <p:spPr>
          <a:xfrm>
            <a:off x="514707" y="3697188"/>
            <a:ext cx="73462" cy="73462"/>
          </a:xfrm>
          <a:prstGeom prst="roundRect">
            <a:avLst>
              <a:gd name="adj" fmla="val 622363"/>
            </a:avLst>
          </a:prstGeom>
          <a:solidFill>
            <a:srgbClr val="A2B9F9"/>
          </a:solidFill>
        </p:spPr>
      </p:sp>
      <p:sp>
        <p:nvSpPr>
          <p:cNvPr id="10" name="Text 8"/>
          <p:cNvSpPr/>
          <p:nvPr/>
        </p:nvSpPr>
        <p:spPr>
          <a:xfrm>
            <a:off x="735211" y="3619143"/>
            <a:ext cx="2256949" cy="2297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User Authentication System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735211" y="3995976"/>
            <a:ext cx="7098625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Add secure login, user profiles, and booking history tracking</a:t>
            </a:r>
            <a:endParaRPr lang="en-US" sz="1150" dirty="0"/>
          </a:p>
        </p:txBody>
      </p:sp>
      <p:sp>
        <p:nvSpPr>
          <p:cNvPr id="12" name="Shape 10"/>
          <p:cNvSpPr/>
          <p:nvPr/>
        </p:nvSpPr>
        <p:spPr>
          <a:xfrm>
            <a:off x="514707" y="4603373"/>
            <a:ext cx="73462" cy="73462"/>
          </a:xfrm>
          <a:prstGeom prst="roundRect">
            <a:avLst>
              <a:gd name="adj" fmla="val 622363"/>
            </a:avLst>
          </a:prstGeom>
          <a:solidFill>
            <a:srgbClr val="A2B9F9"/>
          </a:solidFill>
        </p:spPr>
      </p:sp>
      <p:sp>
        <p:nvSpPr>
          <p:cNvPr id="13" name="Text 11"/>
          <p:cNvSpPr/>
          <p:nvPr/>
        </p:nvSpPr>
        <p:spPr>
          <a:xfrm>
            <a:off x="735211" y="4525328"/>
            <a:ext cx="1838206" cy="2297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Admin Dashboard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35211" y="4902160"/>
            <a:ext cx="7098625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Build comprehensive management interface for flight operations and analytics</a:t>
            </a:r>
            <a:endParaRPr lang="en-US" sz="115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99438" y="115689"/>
            <a:ext cx="5923121" cy="5923121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8215471" y="6188948"/>
            <a:ext cx="5702618" cy="4705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"This project showcases the complete software development lifecycle, from concept to deployment."</a:t>
            </a:r>
            <a:endParaRPr lang="en-US" sz="1150" dirty="0"/>
          </a:p>
        </p:txBody>
      </p:sp>
      <p:sp>
        <p:nvSpPr>
          <p:cNvPr id="18" name="Text 15"/>
          <p:cNvSpPr/>
          <p:nvPr/>
        </p:nvSpPr>
        <p:spPr>
          <a:xfrm>
            <a:off x="8200073" y="6936621"/>
            <a:ext cx="5923121" cy="2352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b="1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Developer:</a:t>
            </a:r>
            <a:r>
              <a:rPr lang="en-US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 </a:t>
            </a:r>
            <a:r>
              <a:rPr lang="en-US" dirty="0">
                <a:solidFill>
                  <a:srgbClr val="124DF0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Ronak Sharma</a:t>
            </a:r>
            <a:endParaRPr lang="en-US" dirty="0"/>
          </a:p>
        </p:txBody>
      </p:sp>
      <p:sp>
        <p:nvSpPr>
          <p:cNvPr id="19" name="Text 16"/>
          <p:cNvSpPr/>
          <p:nvPr/>
        </p:nvSpPr>
        <p:spPr>
          <a:xfrm>
            <a:off x="8050848" y="7248446"/>
            <a:ext cx="5073610" cy="6341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IN" altLang="en-US" sz="39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Th</a:t>
            </a:r>
            <a:r>
              <a:rPr lang="en-US" sz="39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ank You</a:t>
            </a:r>
            <a:endParaRPr lang="en-US" sz="3950" dirty="0"/>
          </a:p>
        </p:txBody>
      </p:sp>
      <p:sp>
        <p:nvSpPr>
          <p:cNvPr id="25" name="Text Box 24"/>
          <p:cNvSpPr txBox="1"/>
          <p:nvPr/>
        </p:nvSpPr>
        <p:spPr>
          <a:xfrm>
            <a:off x="12822555" y="7777480"/>
            <a:ext cx="180784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Project Overview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093006" cy="3865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Core Objective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9897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Built a comprehensive real-time flight booking simulator that demonstrates enterprise-level integration of database architecture, API development, and responsive user interface design.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2273" y="3715861"/>
            <a:ext cx="2577584" cy="3221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Key Capabilities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21638" y="4043482"/>
            <a:ext cx="6342102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Dynamic pricing engine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445556"/>
            <a:ext cx="6342102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Complete booking workflow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638" y="4847630"/>
            <a:ext cx="6342102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Seat concurrency control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1638" y="5249704"/>
            <a:ext cx="6342102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Real-time availability tracking</a:t>
            </a:r>
            <a:endParaRPr lang="en-US" sz="16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88020" y="188710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787" y="609719"/>
            <a:ext cx="5527357" cy="6908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Technology Stack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73787" y="1742599"/>
            <a:ext cx="6430923" cy="2526863"/>
          </a:xfrm>
          <a:prstGeom prst="roundRect">
            <a:avLst>
              <a:gd name="adj" fmla="val 7875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002387" y="1971199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A2B9F9"/>
          </a:solidFill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84791" y="2153483"/>
            <a:ext cx="298371" cy="29837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2387" y="2855357"/>
            <a:ext cx="2763679" cy="3454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Django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02387" y="3333393"/>
            <a:ext cx="5973723" cy="70746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Robust backend framework powering API logic and business rules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5690" y="1742599"/>
            <a:ext cx="6430923" cy="2526863"/>
          </a:xfrm>
          <a:prstGeom prst="roundRect">
            <a:avLst>
              <a:gd name="adj" fmla="val 7875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7654290" y="1971199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A2B9F9"/>
          </a:solidFill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36694" y="2153483"/>
            <a:ext cx="298371" cy="29837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4290" y="2855357"/>
            <a:ext cx="2763679" cy="3454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PostgreSQL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7654290" y="3333393"/>
            <a:ext cx="5973723" cy="70746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Enterprise-grade relational database for flight and booking data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773787" y="4490442"/>
            <a:ext cx="6430923" cy="2173129"/>
          </a:xfrm>
          <a:prstGeom prst="roundRect">
            <a:avLst>
              <a:gd name="adj" fmla="val 9157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14" name="Shape 10"/>
          <p:cNvSpPr/>
          <p:nvPr/>
        </p:nvSpPr>
        <p:spPr>
          <a:xfrm>
            <a:off x="1002387" y="4719042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A2B9F9"/>
          </a:solidFill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84791" y="4901327"/>
            <a:ext cx="298371" cy="29837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02387" y="5603200"/>
            <a:ext cx="2763679" cy="3454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HTML &amp; CSS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1002387" y="6081236"/>
            <a:ext cx="5973723" cy="3537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Responsive frontend design with modern styling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425690" y="4490442"/>
            <a:ext cx="6430923" cy="2173129"/>
          </a:xfrm>
          <a:prstGeom prst="roundRect">
            <a:avLst>
              <a:gd name="adj" fmla="val 9157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19" name="Shape 14"/>
          <p:cNvSpPr/>
          <p:nvPr/>
        </p:nvSpPr>
        <p:spPr>
          <a:xfrm>
            <a:off x="7654290" y="4719042"/>
            <a:ext cx="663178" cy="663178"/>
          </a:xfrm>
          <a:prstGeom prst="roundRect">
            <a:avLst>
              <a:gd name="adj" fmla="val 13786775"/>
            </a:avLst>
          </a:prstGeom>
          <a:solidFill>
            <a:srgbClr val="A2B9F9"/>
          </a:solidFill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36694" y="4901327"/>
            <a:ext cx="298371" cy="298371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4290" y="5603200"/>
            <a:ext cx="2763679" cy="3454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JavaScript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7654290" y="6081236"/>
            <a:ext cx="5973723" cy="3537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Interactive UI components and API integration</a:t>
            </a:r>
            <a:endParaRPr lang="en-US" sz="1700" dirty="0"/>
          </a:p>
        </p:txBody>
      </p:sp>
      <p:sp>
        <p:nvSpPr>
          <p:cNvPr id="23" name="Text 17"/>
          <p:cNvSpPr/>
          <p:nvPr/>
        </p:nvSpPr>
        <p:spPr>
          <a:xfrm>
            <a:off x="773787" y="6912293"/>
            <a:ext cx="13082826" cy="70746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REST APIs enable seamless communication between frontend and backend, with JSON as the data exchange format throughout the application.</a:t>
            </a:r>
            <a:endParaRPr lang="en-US" sz="1700" dirty="0"/>
          </a:p>
        </p:txBody>
      </p:sp>
      <p:sp>
        <p:nvSpPr>
          <p:cNvPr id="24" name="Text Box 23"/>
          <p:cNvSpPr txBox="1"/>
          <p:nvPr/>
        </p:nvSpPr>
        <p:spPr>
          <a:xfrm>
            <a:off x="12822555" y="7777480"/>
            <a:ext cx="180784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77014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25955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1527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Frontend Layer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643188"/>
            <a:ext cx="619553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HTML, CSS, JavaScript interface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286839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351365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Django Backend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004072"/>
            <a:ext cx="619553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API logic, business rules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647724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487453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PostgreSQL 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5364956"/>
            <a:ext cx="619553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Data persistence layer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280190" y="6263759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The system follows a </a:t>
            </a:r>
            <a:r>
              <a:rPr lang="en-US" sz="1750" dirty="0">
                <a:solidFill>
                  <a:srgbClr val="666666"/>
                </a:solidFill>
                <a:highlight>
                  <a:srgbClr val="D0DBFC"/>
                </a:highlight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three-tier architecture</a:t>
            </a: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 with distinct layers for presentation, application logic, and data management, ensuring scalability and maintainability.</a:t>
            </a:r>
            <a:endParaRPr lang="en-US" sz="1750" dirty="0"/>
          </a:p>
        </p:txBody>
      </p:sp>
      <p:sp>
        <p:nvSpPr>
          <p:cNvPr id="24" name="Text Box 23"/>
          <p:cNvSpPr txBox="1"/>
          <p:nvPr/>
        </p:nvSpPr>
        <p:spPr>
          <a:xfrm>
            <a:off x="12822555" y="7777480"/>
            <a:ext cx="180784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622578"/>
            <a:ext cx="8451652" cy="7061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Milestone 1: Database Foundation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90932" y="1893689"/>
            <a:ext cx="5080397" cy="4236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Database Setup &amp; Schema Design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0932" y="2543294"/>
            <a:ext cx="7608570" cy="108442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Established the foundational data layer with a comprehensive PostgreSQL database architecture designed to handle complex flight booking operations.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0932" y="3853696"/>
            <a:ext cx="2824877" cy="3531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Key Accomplishments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0932" y="4432816"/>
            <a:ext cx="7608570" cy="7229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Designed normalized flight schema with tables for flights, passengers, bookings, and seats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0932" y="5234821"/>
            <a:ext cx="7608570" cy="3614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Implemented referential integrity with foreign key constraints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0932" y="5675352"/>
            <a:ext cx="7608570" cy="3614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Populated database with realistic sample flight data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0932" y="6115883"/>
            <a:ext cx="7608570" cy="7229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Practiced advanced SQL queries including joins, subqueries, and transactions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0932" y="7042190"/>
            <a:ext cx="7608570" cy="3614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124DF0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Outcome:</a:t>
            </a: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 Fully functional base database ready for API integration</a:t>
            </a:r>
            <a:endParaRPr lang="en-US" sz="17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8382" y="1921907"/>
            <a:ext cx="4888587" cy="4888587"/>
          </a:xfrm>
          <a:prstGeom prst="rect">
            <a:avLst/>
          </a:prstGeom>
        </p:spPr>
      </p:pic>
      <p:sp>
        <p:nvSpPr>
          <p:cNvPr id="24" name="Text Box 23"/>
          <p:cNvSpPr txBox="1"/>
          <p:nvPr/>
        </p:nvSpPr>
        <p:spPr>
          <a:xfrm>
            <a:off x="12822555" y="7777480"/>
            <a:ext cx="180784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5417" y="782122"/>
            <a:ext cx="7725966" cy="12661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Milestone 2: REST APIs &amp; Dynamic Pricing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195417" y="2655927"/>
            <a:ext cx="3761661" cy="2466737"/>
          </a:xfrm>
          <a:prstGeom prst="roundRect">
            <a:avLst>
              <a:gd name="adj" fmla="val 4448"/>
            </a:avLst>
          </a:prstGeom>
          <a:solidFill>
            <a:srgbClr val="FFFFFF">
              <a:alpha val="95000"/>
            </a:srgbClr>
          </a:solidFill>
          <a:effectLst>
            <a:outerShdw dist="1778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6195417" y="2633067"/>
            <a:ext cx="3761661" cy="91440"/>
          </a:xfrm>
          <a:prstGeom prst="roundRect">
            <a:avLst>
              <a:gd name="adj" fmla="val 199414"/>
            </a:avLst>
          </a:prstGeom>
          <a:solidFill>
            <a:srgbClr val="A2B9F9"/>
          </a:solidFill>
        </p:spPr>
      </p:sp>
      <p:sp>
        <p:nvSpPr>
          <p:cNvPr id="6" name="Shape 3"/>
          <p:cNvSpPr/>
          <p:nvPr/>
        </p:nvSpPr>
        <p:spPr>
          <a:xfrm>
            <a:off x="7772340" y="2352080"/>
            <a:ext cx="607814" cy="607814"/>
          </a:xfrm>
          <a:prstGeom prst="roundRect">
            <a:avLst>
              <a:gd name="adj" fmla="val 150441"/>
            </a:avLst>
          </a:prstGeom>
          <a:solidFill>
            <a:srgbClr val="A2B9F9"/>
          </a:solidFill>
        </p:spPr>
      </p:sp>
      <p:sp>
        <p:nvSpPr>
          <p:cNvPr id="7" name="Text 4"/>
          <p:cNvSpPr/>
          <p:nvPr/>
        </p:nvSpPr>
        <p:spPr>
          <a:xfrm>
            <a:off x="7954625" y="2504003"/>
            <a:ext cx="243126" cy="3038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1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420803" y="3162419"/>
            <a:ext cx="2532459" cy="316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Flight Retrieval API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6420803" y="3517265"/>
            <a:ext cx="3310890" cy="12968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Developed endpoints to fetch all available flights with detailed information including airline, departure times, and aircraft details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0159603" y="2655927"/>
            <a:ext cx="3761780" cy="2466737"/>
          </a:xfrm>
          <a:prstGeom prst="roundRect">
            <a:avLst>
              <a:gd name="adj" fmla="val 4448"/>
            </a:avLst>
          </a:prstGeom>
          <a:solidFill>
            <a:srgbClr val="FFFFFF">
              <a:alpha val="95000"/>
            </a:srgbClr>
          </a:solidFill>
          <a:effectLst>
            <a:outerShdw dist="1778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11" name="Shape 8"/>
          <p:cNvSpPr/>
          <p:nvPr/>
        </p:nvSpPr>
        <p:spPr>
          <a:xfrm>
            <a:off x="10159603" y="2633067"/>
            <a:ext cx="3761780" cy="91440"/>
          </a:xfrm>
          <a:prstGeom prst="roundRect">
            <a:avLst>
              <a:gd name="adj" fmla="val 199414"/>
            </a:avLst>
          </a:prstGeom>
          <a:solidFill>
            <a:srgbClr val="A2B9F9"/>
          </a:solidFill>
        </p:spPr>
      </p:sp>
      <p:sp>
        <p:nvSpPr>
          <p:cNvPr id="12" name="Shape 9"/>
          <p:cNvSpPr/>
          <p:nvPr/>
        </p:nvSpPr>
        <p:spPr>
          <a:xfrm>
            <a:off x="11736526" y="2352080"/>
            <a:ext cx="607814" cy="607814"/>
          </a:xfrm>
          <a:prstGeom prst="roundRect">
            <a:avLst>
              <a:gd name="adj" fmla="val 150441"/>
            </a:avLst>
          </a:prstGeom>
          <a:solidFill>
            <a:srgbClr val="A2B9F9"/>
          </a:solidFill>
        </p:spPr>
      </p:sp>
      <p:sp>
        <p:nvSpPr>
          <p:cNvPr id="13" name="Text 10"/>
          <p:cNvSpPr/>
          <p:nvPr/>
        </p:nvSpPr>
        <p:spPr>
          <a:xfrm>
            <a:off x="11918811" y="2504003"/>
            <a:ext cx="243126" cy="3038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2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0384988" y="3162419"/>
            <a:ext cx="3052763" cy="316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Smart Search Functionality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0384988" y="3600450"/>
            <a:ext cx="3311009" cy="12968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Implemented advanced search capabilities filtering by origin, destination, date, with sorting options by price or flight duration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6195417" y="5629037"/>
            <a:ext cx="7725966" cy="1818323"/>
          </a:xfrm>
          <a:prstGeom prst="roundRect">
            <a:avLst>
              <a:gd name="adj" fmla="val 6035"/>
            </a:avLst>
          </a:prstGeom>
          <a:solidFill>
            <a:srgbClr val="FFFFFF">
              <a:alpha val="95000"/>
            </a:srgbClr>
          </a:solidFill>
          <a:effectLst>
            <a:outerShdw dist="1778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17" name="Shape 14"/>
          <p:cNvSpPr/>
          <p:nvPr/>
        </p:nvSpPr>
        <p:spPr>
          <a:xfrm>
            <a:off x="6195417" y="5606177"/>
            <a:ext cx="7725966" cy="91440"/>
          </a:xfrm>
          <a:prstGeom prst="roundRect">
            <a:avLst>
              <a:gd name="adj" fmla="val 199414"/>
            </a:avLst>
          </a:prstGeom>
          <a:solidFill>
            <a:srgbClr val="A2B9F9"/>
          </a:solidFill>
        </p:spPr>
      </p:sp>
      <p:sp>
        <p:nvSpPr>
          <p:cNvPr id="18" name="Shape 15"/>
          <p:cNvSpPr/>
          <p:nvPr/>
        </p:nvSpPr>
        <p:spPr>
          <a:xfrm>
            <a:off x="9754493" y="5325189"/>
            <a:ext cx="607814" cy="607814"/>
          </a:xfrm>
          <a:prstGeom prst="roundRect">
            <a:avLst>
              <a:gd name="adj" fmla="val 150441"/>
            </a:avLst>
          </a:prstGeom>
          <a:solidFill>
            <a:srgbClr val="A2B9F9"/>
          </a:solidFill>
        </p:spPr>
      </p:sp>
      <p:sp>
        <p:nvSpPr>
          <p:cNvPr id="19" name="Text 16"/>
          <p:cNvSpPr/>
          <p:nvPr/>
        </p:nvSpPr>
        <p:spPr>
          <a:xfrm>
            <a:off x="9936778" y="5477113"/>
            <a:ext cx="243126" cy="3038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3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6420803" y="6135529"/>
            <a:ext cx="2654379" cy="316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Dynamic Pricing Engine</a:t>
            </a:r>
            <a:endParaRPr lang="en-US" sz="1950" dirty="0"/>
          </a:p>
        </p:txBody>
      </p:sp>
      <p:sp>
        <p:nvSpPr>
          <p:cNvPr id="21" name="Text 18"/>
          <p:cNvSpPr/>
          <p:nvPr/>
        </p:nvSpPr>
        <p:spPr>
          <a:xfrm>
            <a:off x="6420803" y="6573560"/>
            <a:ext cx="7275195" cy="6484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Created intelligent pricing logic that adjusts fares based on seat availability, booking time proximity to departure, and demand patterns</a:t>
            </a:r>
            <a:endParaRPr lang="en-US" sz="1550" dirty="0"/>
          </a:p>
        </p:txBody>
      </p:sp>
      <p:sp>
        <p:nvSpPr>
          <p:cNvPr id="24" name="Text Box 23"/>
          <p:cNvSpPr txBox="1"/>
          <p:nvPr/>
        </p:nvSpPr>
        <p:spPr>
          <a:xfrm>
            <a:off x="12822555" y="7777480"/>
            <a:ext cx="180784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3661"/>
            <a:ext cx="954559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Milestone 3: Secure Booking 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7606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231112"/>
            <a:ext cx="6407944" cy="30480"/>
          </a:xfrm>
          <a:prstGeom prst="rect">
            <a:avLst/>
          </a:prstGeom>
          <a:solidFill>
            <a:srgbClr val="A2B9F9"/>
          </a:solidFill>
        </p:spPr>
      </p:sp>
      <p:sp>
        <p:nvSpPr>
          <p:cNvPr id="5" name="Text 3"/>
          <p:cNvSpPr/>
          <p:nvPr/>
        </p:nvSpPr>
        <p:spPr>
          <a:xfrm>
            <a:off x="793790" y="240542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Flight &amp; Seat Selection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2895838"/>
            <a:ext cx="640794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User browses available flights and selects preferred seats from real-time availability grid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187606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231112"/>
            <a:ext cx="6408063" cy="30480"/>
          </a:xfrm>
          <a:prstGeom prst="rect">
            <a:avLst/>
          </a:prstGeom>
          <a:solidFill>
            <a:srgbClr val="A2B9F9"/>
          </a:solidFill>
        </p:spPr>
      </p:sp>
      <p:sp>
        <p:nvSpPr>
          <p:cNvPr id="9" name="Text 7"/>
          <p:cNvSpPr/>
          <p:nvPr/>
        </p:nvSpPr>
        <p:spPr>
          <a:xfrm>
            <a:off x="7428548" y="2405420"/>
            <a:ext cx="288107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Passenger Information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2895838"/>
            <a:ext cx="640806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Capture traveler details including name, contact info, and identification requirements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01847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373523"/>
            <a:ext cx="6407944" cy="30480"/>
          </a:xfrm>
          <a:prstGeom prst="rect">
            <a:avLst/>
          </a:prstGeom>
          <a:solidFill>
            <a:srgbClr val="A2B9F9"/>
          </a:solidFill>
        </p:spPr>
      </p:sp>
      <p:sp>
        <p:nvSpPr>
          <p:cNvPr id="13" name="Text 11"/>
          <p:cNvSpPr/>
          <p:nvPr/>
        </p:nvSpPr>
        <p:spPr>
          <a:xfrm>
            <a:off x="793790" y="454783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Payment Simulation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038249"/>
            <a:ext cx="640794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Integrated mock payment gateway to demonstrate transaction flow and confirmation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01847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373523"/>
            <a:ext cx="6408063" cy="30480"/>
          </a:xfrm>
          <a:prstGeom prst="rect">
            <a:avLst/>
          </a:prstGeom>
          <a:solidFill>
            <a:srgbClr val="A2B9F9"/>
          </a:solidFill>
        </p:spPr>
      </p:sp>
      <p:sp>
        <p:nvSpPr>
          <p:cNvPr id="17" name="Text 15"/>
          <p:cNvSpPr/>
          <p:nvPr/>
        </p:nvSpPr>
        <p:spPr>
          <a:xfrm>
            <a:off x="7428548" y="454783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PNR Generation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038249"/>
            <a:ext cx="640806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System generates unique Passenger Name Record upon successful booking completion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6189226"/>
            <a:ext cx="13042821" cy="1326713"/>
          </a:xfrm>
          <a:prstGeom prst="roundRect">
            <a:avLst>
              <a:gd name="adj" fmla="val 15387"/>
            </a:avLst>
          </a:prstGeom>
          <a:solidFill>
            <a:srgbClr val="B7C9FA"/>
          </a:solidFill>
        </p:spPr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540937"/>
            <a:ext cx="283488" cy="226814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530906" y="6472714"/>
            <a:ext cx="1207889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Concurrency Safety:</a:t>
            </a:r>
            <a:r>
              <a:rPr lang="en-US" sz="1750" dirty="0">
                <a:solidFill>
                  <a:srgbClr val="000000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 Implemented database-level locking mechanisms to prevent double-booking of seats during simultaneous reservation attempts</a:t>
            </a:r>
            <a:endParaRPr lang="en-US" sz="1750" dirty="0"/>
          </a:p>
        </p:txBody>
      </p:sp>
      <p:sp>
        <p:nvSpPr>
          <p:cNvPr id="24" name="Text Box 23"/>
          <p:cNvSpPr txBox="1"/>
          <p:nvPr/>
        </p:nvSpPr>
        <p:spPr>
          <a:xfrm>
            <a:off x="12822555" y="7777480"/>
            <a:ext cx="180784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5175" y="947618"/>
            <a:ext cx="7191970" cy="6061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Milestone 4: Frontend Integration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65175" y="2038588"/>
            <a:ext cx="3348871" cy="36373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Responsive User Interface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6165175" y="2596277"/>
            <a:ext cx="3656647" cy="12411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Crafted an intuitive, mobile-friendly interface that seamlessly integrates with backend APIs to deliver real-time flight information and booking capabilities.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257250" y="4225012"/>
            <a:ext cx="2556510" cy="3030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Technical Achievements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165175" y="4528304"/>
            <a:ext cx="3656647" cy="6205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Built responsive layouts using modern CSS techniques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165175" y="5216723"/>
            <a:ext cx="3656647" cy="6205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Integrated RESTful APIs for dynamic data loading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165175" y="5905143"/>
            <a:ext cx="3656647" cy="6205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Implemented JavaScript for interactive booking flow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165175" y="6593562"/>
            <a:ext cx="3656647" cy="6205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Added booking receipt generation in PDF and JSON formats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10302597" y="2038588"/>
            <a:ext cx="2909292" cy="36373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User Experience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0302597" y="2596277"/>
            <a:ext cx="3656647" cy="9308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Focused on creating a smooth, intuitive booking journey with clear visual feedback at each step.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10302597" y="3701653"/>
            <a:ext cx="3656647" cy="9308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124DF0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Result:</a:t>
            </a: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 Professional-grade interface matching industry standards for online booking systems</a:t>
            </a:r>
            <a:endParaRPr lang="en-US" sz="1500" dirty="0"/>
          </a:p>
        </p:txBody>
      </p:sp>
      <p:sp>
        <p:nvSpPr>
          <p:cNvPr id="24" name="Text Box 23"/>
          <p:cNvSpPr txBox="1"/>
          <p:nvPr/>
        </p:nvSpPr>
        <p:spPr>
          <a:xfrm>
            <a:off x="12822555" y="7777480"/>
            <a:ext cx="180784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4490" y="537805"/>
            <a:ext cx="5087183" cy="6111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Results &amp; Key Learnings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4490" y="1637824"/>
            <a:ext cx="4257437" cy="6454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100%</a:t>
            </a:r>
            <a:endParaRPr lang="en-US" sz="5050" dirty="0"/>
          </a:p>
        </p:txBody>
      </p:sp>
      <p:sp>
        <p:nvSpPr>
          <p:cNvPr id="4" name="Text 2"/>
          <p:cNvSpPr/>
          <p:nvPr/>
        </p:nvSpPr>
        <p:spPr>
          <a:xfrm>
            <a:off x="1590675" y="2527697"/>
            <a:ext cx="2444948" cy="3056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System Completion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684490" y="2950607"/>
            <a:ext cx="4257437" cy="6257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Fully functional booking platform from search to confirmation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5186363" y="1637824"/>
            <a:ext cx="4257556" cy="6454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4</a:t>
            </a:r>
            <a:endParaRPr lang="en-US" sz="5050" dirty="0"/>
          </a:p>
        </p:txBody>
      </p:sp>
      <p:sp>
        <p:nvSpPr>
          <p:cNvPr id="7" name="Text 5"/>
          <p:cNvSpPr/>
          <p:nvPr/>
        </p:nvSpPr>
        <p:spPr>
          <a:xfrm>
            <a:off x="6092666" y="2527697"/>
            <a:ext cx="2444948" cy="3056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Major Milestones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186363" y="2950607"/>
            <a:ext cx="4257556" cy="6257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Database, APIs, booking logic, and frontend integration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9688354" y="1637824"/>
            <a:ext cx="4257437" cy="6454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3</a:t>
            </a:r>
            <a:endParaRPr lang="en-US" sz="5050" dirty="0"/>
          </a:p>
        </p:txBody>
      </p:sp>
      <p:sp>
        <p:nvSpPr>
          <p:cNvPr id="10" name="Text 8"/>
          <p:cNvSpPr/>
          <p:nvPr/>
        </p:nvSpPr>
        <p:spPr>
          <a:xfrm>
            <a:off x="10594538" y="2527697"/>
            <a:ext cx="2444948" cy="3056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Tech Layers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688354" y="2950607"/>
            <a:ext cx="4257437" cy="6257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Seamless integration across presentation, business, and data tiers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684490" y="3869769"/>
            <a:ext cx="3374112" cy="36671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Technical Skills Developed</a:t>
            </a:r>
            <a:endParaRPr lang="en-US" sz="2300" dirty="0"/>
          </a:p>
        </p:txBody>
      </p:sp>
      <p:sp>
        <p:nvSpPr>
          <p:cNvPr id="13" name="Shape 11"/>
          <p:cNvSpPr/>
          <p:nvPr/>
        </p:nvSpPr>
        <p:spPr>
          <a:xfrm>
            <a:off x="684490" y="4529852"/>
            <a:ext cx="6532959" cy="1485424"/>
          </a:xfrm>
          <a:prstGeom prst="roundRect">
            <a:avLst>
              <a:gd name="adj" fmla="val 1185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5C1E2"/>
            </a:solidFill>
            <a:prstDash val="solid"/>
          </a:ln>
          <a:effectLst>
            <a:outerShdw dist="1778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902851" y="4748213"/>
            <a:ext cx="2444948" cy="3056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API Development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902851" y="5171123"/>
            <a:ext cx="6096238" cy="6257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Mastered RESTful API design patterns and JSON data handling for client-server communication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7412950" y="4529852"/>
            <a:ext cx="6532959" cy="1485424"/>
          </a:xfrm>
          <a:prstGeom prst="roundRect">
            <a:avLst>
              <a:gd name="adj" fmla="val 1185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5C1E2"/>
            </a:solidFill>
            <a:prstDash val="solid"/>
          </a:ln>
          <a:effectLst>
            <a:outerShdw dist="1778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17" name="Text 15"/>
          <p:cNvSpPr/>
          <p:nvPr/>
        </p:nvSpPr>
        <p:spPr>
          <a:xfrm>
            <a:off x="7631311" y="4748213"/>
            <a:ext cx="2444948" cy="3056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Transaction Safety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7631311" y="5171123"/>
            <a:ext cx="6096238" cy="6257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Implemented ACID properties and concurrency control for data integrity in booking operations</a:t>
            </a: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684490" y="6222206"/>
            <a:ext cx="6532959" cy="1485424"/>
          </a:xfrm>
          <a:prstGeom prst="roundRect">
            <a:avLst>
              <a:gd name="adj" fmla="val 1185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5C1E2"/>
            </a:solidFill>
            <a:prstDash val="solid"/>
          </a:ln>
          <a:effectLst>
            <a:outerShdw dist="1778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20" name="Text 18"/>
          <p:cNvSpPr/>
          <p:nvPr/>
        </p:nvSpPr>
        <p:spPr>
          <a:xfrm>
            <a:off x="902851" y="6429137"/>
            <a:ext cx="2444948" cy="3056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Dynamic Pricing</a:t>
            </a: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902851" y="6852047"/>
            <a:ext cx="6096238" cy="6257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Developed algorithmic pricing logic responding to market conditions and inventory levels</a:t>
            </a:r>
            <a:endParaRPr lang="en-US" sz="1500" dirty="0"/>
          </a:p>
        </p:txBody>
      </p:sp>
      <p:sp>
        <p:nvSpPr>
          <p:cNvPr id="22" name="Shape 20"/>
          <p:cNvSpPr/>
          <p:nvPr/>
        </p:nvSpPr>
        <p:spPr>
          <a:xfrm>
            <a:off x="7412950" y="6210776"/>
            <a:ext cx="6532959" cy="1485424"/>
          </a:xfrm>
          <a:prstGeom prst="roundRect">
            <a:avLst>
              <a:gd name="adj" fmla="val 1185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B5C1E2"/>
            </a:solidFill>
            <a:prstDash val="solid"/>
          </a:ln>
          <a:effectLst>
            <a:outerShdw dist="17780" dir="2700000" algn="bl" rotWithShape="0">
              <a:srgbClr val="B5C1E2">
                <a:alpha val="100000"/>
              </a:srgbClr>
            </a:outerShdw>
          </a:effectLst>
        </p:spPr>
      </p:sp>
      <p:sp>
        <p:nvSpPr>
          <p:cNvPr id="23" name="Text 21"/>
          <p:cNvSpPr/>
          <p:nvPr/>
        </p:nvSpPr>
        <p:spPr>
          <a:xfrm>
            <a:off x="7631311" y="6429137"/>
            <a:ext cx="2444948" cy="3056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Full-Stack Integration</a:t>
            </a:r>
            <a:endParaRPr lang="en-US" sz="1900" dirty="0"/>
          </a:p>
        </p:txBody>
      </p:sp>
      <p:sp>
        <p:nvSpPr>
          <p:cNvPr id="24" name="Text 22"/>
          <p:cNvSpPr/>
          <p:nvPr/>
        </p:nvSpPr>
        <p:spPr>
          <a:xfrm>
            <a:off x="7631311" y="6852047"/>
            <a:ext cx="6096238" cy="6257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666666"/>
                </a:solidFill>
                <a:latin typeface="IBM Plex Sans" panose="020B0803050203000203" pitchFamily="34" charset="0"/>
                <a:ea typeface="IBM Plex Sans" panose="020B0803050203000203" pitchFamily="34" charset="-122"/>
                <a:cs typeface="IBM Plex Sans" panose="020B0803050203000203" pitchFamily="34" charset="-120"/>
              </a:rPr>
              <a:t>Connected database, backend logic, and frontend interface into cohesive application</a:t>
            </a:r>
            <a:endParaRPr lang="en-US" sz="1500" dirty="0"/>
          </a:p>
        </p:txBody>
      </p:sp>
      <p:sp>
        <p:nvSpPr>
          <p:cNvPr id="25" name="Text Box 24"/>
          <p:cNvSpPr txBox="1"/>
          <p:nvPr/>
        </p:nvSpPr>
        <p:spPr>
          <a:xfrm>
            <a:off x="12822555" y="7777480"/>
            <a:ext cx="180784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4891</Words>
  <Application>WPS Presentation</Application>
  <PresentationFormat>On-screen Show (16:9)</PresentationFormat>
  <Paragraphs>212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SimSun</vt:lpstr>
      <vt:lpstr>Wingdings</vt:lpstr>
      <vt:lpstr>Outfit Medium</vt:lpstr>
      <vt:lpstr>Outfit Medium</vt:lpstr>
      <vt:lpstr>Outfit Medium</vt:lpstr>
      <vt:lpstr>IBM Plex Sans</vt:lpstr>
      <vt:lpstr>IBM Plex Sans</vt:lpstr>
      <vt:lpstr>IBM Plex Sans</vt:lpstr>
      <vt:lpstr>Outfit Light</vt:lpstr>
      <vt:lpstr>Segoe Print</vt:lpstr>
      <vt:lpstr>Outfit Light</vt:lpstr>
      <vt:lpstr>Outfit Light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WPS_1752897158</cp:lastModifiedBy>
  <cp:revision>2</cp:revision>
  <dcterms:created xsi:type="dcterms:W3CDTF">2025-11-02T17:23:00Z</dcterms:created>
  <dcterms:modified xsi:type="dcterms:W3CDTF">2025-11-02T17:29:15Z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D79BB3805647423A8DC694A1E32966AE_12</vt:lpwstr>
  </property>
  <property fmtid="{D5CDD505-2E9C-101B-9397-08002B2CF9AE}" pid="3" name="KSOProductBuildVer">
    <vt:lpwstr>2057-12.2.0.23149</vt:lpwstr>
  </property>
</Properties>
</file>